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8" r:id="rId4"/>
    <p:sldId id="273" r:id="rId5"/>
    <p:sldId id="258" r:id="rId6"/>
    <p:sldId id="274" r:id="rId7"/>
    <p:sldId id="259" r:id="rId8"/>
    <p:sldId id="277" r:id="rId9"/>
    <p:sldId id="278" r:id="rId10"/>
    <p:sldId id="279" r:id="rId11"/>
    <p:sldId id="280" r:id="rId12"/>
    <p:sldId id="302" r:id="rId13"/>
    <p:sldId id="303" r:id="rId14"/>
    <p:sldId id="281" r:id="rId15"/>
    <p:sldId id="276" r:id="rId16"/>
    <p:sldId id="282" r:id="rId17"/>
    <p:sldId id="283" r:id="rId18"/>
    <p:sldId id="306" r:id="rId19"/>
    <p:sldId id="260" r:id="rId20"/>
    <p:sldId id="299" r:id="rId21"/>
    <p:sldId id="265" r:id="rId22"/>
    <p:sldId id="287" r:id="rId23"/>
    <p:sldId id="288" r:id="rId24"/>
    <p:sldId id="267" r:id="rId25"/>
    <p:sldId id="304" r:id="rId26"/>
    <p:sldId id="305" r:id="rId27"/>
    <p:sldId id="296" r:id="rId28"/>
    <p:sldId id="289" r:id="rId29"/>
    <p:sldId id="290" r:id="rId30"/>
    <p:sldId id="292" r:id="rId31"/>
    <p:sldId id="293" r:id="rId32"/>
    <p:sldId id="294" r:id="rId33"/>
    <p:sldId id="297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944" y="-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0249"/>
            <a:ext cx="7772400" cy="7112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14738"/>
            <a:ext cx="6858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89898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E0AF7-093D-4B0B-AEE7-91DCC42F1A07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B81D3-5B69-45CD-93F8-7343580B2B6A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1594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F92FE-5EFD-4F21-BE5B-D5CB064BC192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135E7-C78F-48C0-A89D-072286D55499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283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8A9C9-12F2-4D93-924F-783EE7C8773B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5F566-ABAD-4DCD-B225-F0B040948B3D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86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F14A9-3F19-4A38-9B7B-D83199E282F6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CC39B-CF47-4D5E-92F5-B7123267E7FA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2420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80A53-34D6-48EF-B446-D6F1034D3178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3384C-E3D6-426F-B112-26918A577429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825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B6708-7358-45B1-860F-0428F1376A4B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9B42F-C348-425B-A301-5A18ACEA23E2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409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3DE41-CCBB-4CB8-A749-739EC75B59CC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819E5-AA92-4E27-A231-B1075C290842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381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7A026-F79B-42B3-B9E6-681C9BEF7C8F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2ABF-6EE9-4FDF-AC79-797B9C8D45E8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0856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F56DF-B6A3-4873-84C5-2FAFCC529722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698EB-D11E-4E96-8802-07A2BC2FDC87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164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277A0-244C-4013-9C2B-CE0C6B6CF54B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1FB4F-FBA7-4BE1-8F7D-B4D5B80847AE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1044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0F640-8B5D-4C10-8EF3-2A004E9C1994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5AACC-F39F-44D2-A6CE-07C21AF79D0E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368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2250" y="238125"/>
            <a:ext cx="788670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2250" y="1033463"/>
            <a:ext cx="78867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250" y="6229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116F28-B8B7-4203-BEA6-A2CAC442CC8F}" type="datetimeFigureOut">
              <a:rPr lang="en-NZ"/>
              <a:pPr>
                <a:defRPr/>
              </a:pPr>
              <a:t>26/10/2016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5A0C7A8-E2D2-42E7-B675-60E8C50779CF}" type="slidenum">
              <a:rPr lang="en-NZ"/>
              <a:pPr>
                <a:defRPr/>
              </a:pPr>
              <a:t>‹#›</a:t>
            </a:fld>
            <a:endParaRPr lang="en-NZ"/>
          </a:p>
        </p:txBody>
      </p:sp>
      <p:pic>
        <p:nvPicPr>
          <p:cNvPr id="1031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34"/>
          <a:stretch>
            <a:fillRect/>
          </a:stretch>
        </p:blipFill>
        <p:spPr bwMode="auto">
          <a:xfrm>
            <a:off x="0" y="5948363"/>
            <a:ext cx="9144000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ewconway.com/zia/2013/3/26/the-data-science-venn-diagra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2295525"/>
            <a:ext cx="7772400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NZ" altLang="en-US" dirty="0" smtClean="0"/>
              <a:t>High performance </a:t>
            </a:r>
            <a:r>
              <a:rPr lang="en-NZ" altLang="en-US" dirty="0" smtClean="0"/>
              <a:t>public </a:t>
            </a:r>
            <a:r>
              <a:rPr lang="en-NZ" altLang="en-US" dirty="0"/>
              <a:t>sector analytics </a:t>
            </a:r>
            <a:r>
              <a:rPr lang="en-NZ" altLang="en-US" dirty="0" smtClean="0"/>
              <a:t>teams</a:t>
            </a:r>
            <a:endParaRPr lang="en-NZ" altLang="en-US" dirty="0" smtClean="0"/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685800" y="3614738"/>
            <a:ext cx="4567989" cy="1655762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NZ" altLang="en-US" sz="1400" dirty="0" smtClean="0"/>
              <a:t>Peter Ellis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NZ" altLang="en-US" sz="1400" dirty="0" smtClean="0"/>
              <a:t>Manager Sector Trends, </a:t>
            </a:r>
            <a:r>
              <a:rPr lang="en-NZ" altLang="en-US" sz="1400" dirty="0" smtClean="0"/>
              <a:t>October 2016</a:t>
            </a:r>
            <a:endParaRPr lang="en-NZ" altLang="en-US" sz="1400" dirty="0" smtClean="0"/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en-NZ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How to turn it into this?</a:t>
            </a:r>
            <a:endParaRPr lang="en-N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337" y="114300"/>
            <a:ext cx="3358337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4" y="1590674"/>
            <a:ext cx="5156384" cy="323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5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And this?</a:t>
            </a:r>
            <a:endParaRPr lang="en-NZ" dirty="0"/>
          </a:p>
        </p:txBody>
      </p:sp>
      <p:pic>
        <p:nvPicPr>
          <p:cNvPr id="3" name="sectors-report-motion-cha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7924" y="333375"/>
            <a:ext cx="5419725" cy="50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9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6-07-06_12-54-47-RE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075" y="0"/>
            <a:ext cx="7943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-07-06_12-58-13-touris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5538"/>
            <a:ext cx="9144000" cy="46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1925"/>
            <a:ext cx="5334000" cy="5334000"/>
          </a:xfrm>
          <a:prstGeom prst="rect">
            <a:avLst/>
          </a:prstGeom>
          <a:ln w="22225">
            <a:solidFill>
              <a:schemeClr val="bg1">
                <a:lumMod val="8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76275" y="5530334"/>
            <a:ext cx="831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Adapted from </a:t>
            </a:r>
            <a:r>
              <a:rPr lang="en-NZ" u="sng" dirty="0">
                <a:hlinkClick r:id="rId3"/>
              </a:rPr>
              <a:t>http://drewconway.com/zia/2013/3/26/the-data-science-venn-diagram</a:t>
            </a:r>
            <a:r>
              <a:rPr lang="en-N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11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Approach and tool chain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Everything in code</a:t>
            </a:r>
          </a:p>
          <a:p>
            <a:r>
              <a:rPr lang="en-NZ" dirty="0" smtClean="0"/>
              <a:t>Everything reproducible</a:t>
            </a:r>
          </a:p>
          <a:p>
            <a:r>
              <a:rPr lang="en-NZ" dirty="0" smtClean="0"/>
              <a:t>Best-in-breed rather than end-to-end IT solutions</a:t>
            </a:r>
          </a:p>
          <a:p>
            <a:r>
              <a:rPr lang="en-NZ" dirty="0" smtClean="0"/>
              <a:t>Flexible and medium term rather than permanent solutions</a:t>
            </a:r>
          </a:p>
          <a:p>
            <a:r>
              <a:rPr lang="en-NZ" dirty="0" smtClean="0"/>
              <a:t>Approaches borrowed from software development</a:t>
            </a:r>
          </a:p>
          <a:p>
            <a:pPr lvl="1"/>
            <a:r>
              <a:rPr lang="en-NZ" dirty="0" smtClean="0"/>
              <a:t>Version-controlled</a:t>
            </a:r>
          </a:p>
          <a:p>
            <a:pPr lvl="1"/>
            <a:r>
              <a:rPr lang="en-NZ" dirty="0" smtClean="0"/>
              <a:t>Modular code</a:t>
            </a:r>
          </a:p>
          <a:p>
            <a:pPr lvl="1"/>
            <a:r>
              <a:rPr lang="en-NZ" dirty="0" smtClean="0"/>
              <a:t>Constant peer review / programming in </a:t>
            </a:r>
            <a:r>
              <a:rPr lang="en-NZ" dirty="0" err="1" smtClean="0"/>
              <a:t>paris</a:t>
            </a:r>
            <a:endParaRPr lang="en-NZ" dirty="0" smtClean="0"/>
          </a:p>
          <a:p>
            <a:pPr lvl="1"/>
            <a:r>
              <a:rPr lang="en-NZ" dirty="0" smtClean="0"/>
              <a:t>Frequent integration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379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49" y="238125"/>
            <a:ext cx="8778875" cy="795338"/>
          </a:xfrm>
        </p:spPr>
        <p:txBody>
          <a:bodyPr/>
          <a:lstStyle/>
          <a:p>
            <a:r>
              <a:rPr lang="en-NZ" dirty="0" smtClean="0"/>
              <a:t>The skillset 1 – statistical modelling and inference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Visualisation, visualisation, visualisation…</a:t>
            </a:r>
          </a:p>
          <a:p>
            <a:r>
              <a:rPr lang="en-NZ" dirty="0" err="1" smtClean="0"/>
              <a:t>Timeseries</a:t>
            </a:r>
            <a:r>
              <a:rPr lang="en-NZ" dirty="0" smtClean="0"/>
              <a:t> </a:t>
            </a:r>
          </a:p>
          <a:p>
            <a:pPr lvl="1"/>
            <a:r>
              <a:rPr lang="en-NZ" dirty="0" smtClean="0"/>
              <a:t>SARIMA, VAR, forecasting, breakpoints…</a:t>
            </a:r>
          </a:p>
          <a:p>
            <a:r>
              <a:rPr lang="en-NZ" dirty="0"/>
              <a:t>Complex surveys</a:t>
            </a:r>
          </a:p>
          <a:p>
            <a:pPr lvl="1"/>
            <a:r>
              <a:rPr lang="en-NZ" dirty="0"/>
              <a:t>stratification, raking, delete-n-</a:t>
            </a:r>
            <a:r>
              <a:rPr lang="en-NZ" dirty="0" err="1"/>
              <a:t>jackknifing</a:t>
            </a:r>
            <a:r>
              <a:rPr lang="en-NZ" dirty="0"/>
              <a:t>, survey-based inference</a:t>
            </a:r>
          </a:p>
          <a:p>
            <a:r>
              <a:rPr lang="en-NZ" dirty="0" smtClean="0"/>
              <a:t>General modelling</a:t>
            </a:r>
          </a:p>
          <a:p>
            <a:pPr lvl="1"/>
            <a:r>
              <a:rPr lang="en-NZ" dirty="0" smtClean="0"/>
              <a:t>GLMs, GAMs, lasso…</a:t>
            </a:r>
          </a:p>
          <a:p>
            <a:r>
              <a:rPr lang="en-NZ" dirty="0" smtClean="0"/>
              <a:t>Other stuff</a:t>
            </a:r>
          </a:p>
          <a:p>
            <a:pPr lvl="1"/>
            <a:r>
              <a:rPr lang="en-NZ" dirty="0" smtClean="0"/>
              <a:t>Neural networks, classification, machine learning, classification, multidimensional scaling, text mining, 2SLS and SEM</a:t>
            </a:r>
          </a:p>
          <a:p>
            <a:r>
              <a:rPr lang="en-NZ" dirty="0" smtClean="0"/>
              <a:t>Meta-methods</a:t>
            </a:r>
          </a:p>
          <a:p>
            <a:pPr lvl="1"/>
            <a:r>
              <a:rPr lang="en-NZ" dirty="0" smtClean="0"/>
              <a:t>Bootstrap, </a:t>
            </a:r>
            <a:r>
              <a:rPr lang="en-NZ" dirty="0" err="1" smtClean="0"/>
              <a:t>jackknife</a:t>
            </a:r>
            <a:r>
              <a:rPr lang="en-NZ" dirty="0" smtClean="0"/>
              <a:t>, cross-validation, multiple imputation, up to date model building strategy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2754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skillset 2 – the 90% that’s not statistics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Tools</a:t>
            </a:r>
          </a:p>
          <a:p>
            <a:pPr lvl="1"/>
            <a:endParaRPr lang="en-NZ" dirty="0" smtClean="0"/>
          </a:p>
          <a:p>
            <a:r>
              <a:rPr lang="en-NZ" dirty="0" smtClean="0"/>
              <a:t>Data management</a:t>
            </a:r>
          </a:p>
          <a:p>
            <a:pPr lvl="1"/>
            <a:r>
              <a:rPr lang="en-NZ" dirty="0" smtClean="0"/>
              <a:t>No Excel for data persistence; all data transformations by code</a:t>
            </a:r>
          </a:p>
          <a:p>
            <a:r>
              <a:rPr lang="en-NZ" dirty="0" smtClean="0"/>
              <a:t>Data grabbing, cleaning reshaping</a:t>
            </a:r>
          </a:p>
          <a:p>
            <a:pPr lvl="1"/>
            <a:r>
              <a:rPr lang="en-NZ" dirty="0" smtClean="0"/>
              <a:t>People think in terms of “tidy” data, live and breathe SQL, screen-scrape new data in an instant</a:t>
            </a:r>
          </a:p>
          <a:p>
            <a:r>
              <a:rPr lang="en-NZ" dirty="0" smtClean="0"/>
              <a:t>Workflow</a:t>
            </a:r>
          </a:p>
          <a:p>
            <a:pPr lvl="1"/>
            <a:r>
              <a:rPr lang="en-NZ" dirty="0" smtClean="0"/>
              <a:t>Source version control</a:t>
            </a:r>
          </a:p>
          <a:p>
            <a:pPr lvl="1"/>
            <a:r>
              <a:rPr lang="en-NZ" dirty="0" smtClean="0"/>
              <a:t>Peer review</a:t>
            </a:r>
          </a:p>
          <a:p>
            <a:pPr lvl="1"/>
            <a:r>
              <a:rPr lang="en-NZ" dirty="0" smtClean="0"/>
              <a:t>Testing</a:t>
            </a:r>
          </a:p>
          <a:p>
            <a:pPr lvl="1"/>
            <a:r>
              <a:rPr lang="en-NZ" dirty="0" smtClean="0"/>
              <a:t>Modular scripts</a:t>
            </a:r>
          </a:p>
          <a:p>
            <a:pPr lvl="1"/>
            <a:r>
              <a:rPr lang="en-NZ" dirty="0" smtClean="0"/>
              <a:t>Issues management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785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Keys to success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Management commitment</a:t>
            </a:r>
          </a:p>
          <a:p>
            <a:r>
              <a:rPr lang="en-NZ" dirty="0" smtClean="0"/>
              <a:t>Workplace specific environment, data, problems</a:t>
            </a:r>
          </a:p>
          <a:p>
            <a:r>
              <a:rPr lang="en-NZ" dirty="0" smtClean="0"/>
              <a:t>Use staff rather than external trainers when possible</a:t>
            </a:r>
          </a:p>
          <a:p>
            <a:r>
              <a:rPr lang="en-NZ" dirty="0" smtClean="0"/>
              <a:t>Atmosphere of continuous learning and </a:t>
            </a:r>
            <a:r>
              <a:rPr lang="en-NZ" dirty="0" err="1" smtClean="0"/>
              <a:t>imporvement</a:t>
            </a:r>
            <a:endParaRPr lang="en-NZ" dirty="0" smtClean="0"/>
          </a:p>
          <a:p>
            <a:r>
              <a:rPr lang="en-NZ" dirty="0" smtClean="0"/>
              <a:t>Well defined, relatively short modules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997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" y="266701"/>
            <a:ext cx="9012626" cy="53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0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 altLang="en-US" dirty="0" smtClean="0"/>
              <a:t>Today’s talk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NZ" altLang="en-US" dirty="0" smtClean="0"/>
              <a:t>Team role</a:t>
            </a:r>
            <a:endParaRPr lang="en-NZ" altLang="en-US" dirty="0" smtClean="0"/>
          </a:p>
          <a:p>
            <a:pPr eaLnBrk="1" hangingPunct="1"/>
            <a:r>
              <a:rPr lang="en-NZ" altLang="en-US" dirty="0" smtClean="0"/>
              <a:t>Approach </a:t>
            </a:r>
            <a:r>
              <a:rPr lang="en-NZ" altLang="en-US" dirty="0" smtClean="0"/>
              <a:t>and capability</a:t>
            </a:r>
          </a:p>
          <a:p>
            <a:pPr eaLnBrk="1" hangingPunct="1"/>
            <a:r>
              <a:rPr lang="en-NZ" altLang="en-US" dirty="0" smtClean="0"/>
              <a:t>Capability building reflections</a:t>
            </a:r>
            <a:endParaRPr lang="en-NZ" altLang="en-US" dirty="0" smtClean="0"/>
          </a:p>
          <a:p>
            <a:pPr eaLnBrk="1" hangingPunct="1"/>
            <a:r>
              <a:rPr lang="en-NZ" altLang="en-US" dirty="0" smtClean="0"/>
              <a:t>Case studies</a:t>
            </a:r>
          </a:p>
          <a:p>
            <a:pPr lvl="1" eaLnBrk="1" hangingPunct="1"/>
            <a:r>
              <a:rPr lang="en-NZ" altLang="en-US" dirty="0" smtClean="0"/>
              <a:t>Tourism forecasts</a:t>
            </a:r>
          </a:p>
          <a:p>
            <a:pPr lvl="1" eaLnBrk="1" hangingPunct="1"/>
            <a:r>
              <a:rPr lang="en-NZ" altLang="en-US" dirty="0" smtClean="0"/>
              <a:t>Modelled Territorial Authority GDP case study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50" y="238124"/>
            <a:ext cx="2835275" cy="2352675"/>
          </a:xfrm>
        </p:spPr>
        <p:txBody>
          <a:bodyPr/>
          <a:lstStyle/>
          <a:p>
            <a:r>
              <a:rPr lang="en-NZ" dirty="0" smtClean="0"/>
              <a:t>EMG quantitative training path</a:t>
            </a:r>
            <a:endParaRPr lang="en-NZ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599370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Story 1 - forecasts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Econometric forecasts combined with expert judgement</a:t>
            </a:r>
          </a:p>
          <a:p>
            <a:r>
              <a:rPr lang="en-NZ" dirty="0" smtClean="0"/>
              <a:t>Many re-runs of the data </a:t>
            </a:r>
          </a:p>
          <a:p>
            <a:pPr lvl="1"/>
            <a:r>
              <a:rPr lang="en-NZ" dirty="0" smtClean="0"/>
              <a:t>time pressure</a:t>
            </a:r>
          </a:p>
          <a:p>
            <a:pPr lvl="1"/>
            <a:r>
              <a:rPr lang="en-NZ" dirty="0" smtClean="0"/>
              <a:t>version control challenges</a:t>
            </a:r>
          </a:p>
          <a:p>
            <a:pPr lvl="1"/>
            <a:r>
              <a:rPr lang="en-NZ" dirty="0" smtClean="0"/>
              <a:t>many in-text numbers to update</a:t>
            </a:r>
          </a:p>
          <a:p>
            <a:r>
              <a:rPr lang="en-NZ" dirty="0" smtClean="0"/>
              <a:t>Five people working on report simultaneously</a:t>
            </a:r>
          </a:p>
          <a:p>
            <a:r>
              <a:rPr lang="en-NZ" dirty="0" smtClean="0"/>
              <a:t>Interactive web-app</a:t>
            </a:r>
          </a:p>
          <a:p>
            <a:r>
              <a:rPr lang="en-NZ" dirty="0" smtClean="0"/>
              <a:t>Range of custom graphics needed</a:t>
            </a:r>
          </a:p>
          <a:p>
            <a:r>
              <a:rPr lang="en-NZ" dirty="0" smtClean="0"/>
              <a:t>Solution was the workflow:</a:t>
            </a:r>
          </a:p>
          <a:p>
            <a:pPr lvl="1"/>
            <a:r>
              <a:rPr lang="en-NZ" dirty="0" smtClean="0"/>
              <a:t>database – R – </a:t>
            </a:r>
            <a:r>
              <a:rPr lang="en-NZ" dirty="0" err="1" smtClean="0"/>
              <a:t>knitr</a:t>
            </a:r>
            <a:r>
              <a:rPr lang="en-NZ" dirty="0" smtClean="0"/>
              <a:t> – </a:t>
            </a:r>
            <a:r>
              <a:rPr lang="en-NZ" dirty="0" err="1" smtClean="0"/>
              <a:t>LaTeX</a:t>
            </a:r>
            <a:r>
              <a:rPr lang="en-NZ" dirty="0" smtClean="0"/>
              <a:t> – Shiny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7557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ecasts-report-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0"/>
            <a:ext cx="506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ecasts-shiny-ap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Story 2 – modelled Territorial Authority GDP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Bring together multiple datasets in complex concordance</a:t>
            </a:r>
          </a:p>
          <a:p>
            <a:r>
              <a:rPr lang="en-NZ" dirty="0" smtClean="0"/>
              <a:t>Small-area estimation methods</a:t>
            </a:r>
          </a:p>
          <a:p>
            <a:r>
              <a:rPr lang="en-NZ" dirty="0" smtClean="0"/>
              <a:t>Meet strong policy demand for  district/city level economic measure that is consistent with published national and regional GDP</a:t>
            </a:r>
          </a:p>
          <a:p>
            <a:r>
              <a:rPr lang="en-NZ" dirty="0" smtClean="0"/>
              <a:t>Draw on granular employment data to allocate GDP by industry and small areas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2531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4512"/>
            <a:ext cx="48006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657" y="1074057"/>
            <a:ext cx="31060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b="1" dirty="0" smtClean="0"/>
              <a:t>Modelled Territorial Authority GDP</a:t>
            </a:r>
          </a:p>
          <a:p>
            <a:endParaRPr lang="en-NZ" dirty="0"/>
          </a:p>
          <a:p>
            <a:r>
              <a:rPr lang="en-NZ" dirty="0" smtClean="0"/>
              <a:t>Made possible by Statistics New Zealand publishing detailed data as well as high level.</a:t>
            </a:r>
          </a:p>
          <a:p>
            <a:endParaRPr lang="en-NZ" dirty="0"/>
          </a:p>
          <a:p>
            <a:r>
              <a:rPr lang="en-NZ" dirty="0" smtClean="0"/>
              <a:t>Open source method and code by MBIE.</a:t>
            </a:r>
          </a:p>
          <a:p>
            <a:endParaRPr lang="en-NZ" dirty="0"/>
          </a:p>
          <a:p>
            <a:r>
              <a:rPr lang="en-NZ" dirty="0" smtClean="0"/>
              <a:t>Open source / Creative Commons published results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149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66" y="16191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Methodology overview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2763" y="1020763"/>
          <a:ext cx="8142287" cy="2961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435"/>
                <a:gridCol w="1451975"/>
                <a:gridCol w="3034305"/>
                <a:gridCol w="2035572"/>
              </a:tblGrid>
              <a:tr h="370632"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Step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Data source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Original Granularity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Variable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</a:tr>
              <a:tr h="639896"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Starting point…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Business demography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What we want .</a:t>
                      </a:r>
                    </a:p>
                    <a:p>
                      <a:r>
                        <a:rPr lang="en-NZ" sz="1400" i="1" dirty="0" smtClean="0"/>
                        <a:t>TA x detailed industry</a:t>
                      </a:r>
                      <a:endParaRPr lang="en-NZ" sz="1400" i="1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Poor </a:t>
                      </a:r>
                      <a:r>
                        <a:rPr lang="en-NZ" sz="1400" i="1" dirty="0" smtClean="0"/>
                        <a:t>(employee numbers)</a:t>
                      </a:r>
                      <a:endParaRPr lang="en-NZ" sz="1400" i="1" dirty="0"/>
                    </a:p>
                  </a:txBody>
                  <a:tcPr marL="91450" marR="91450" marT="45694" marB="45694"/>
                </a:tc>
              </a:tr>
              <a:tr h="792259"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Scale up to…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LEED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Not quite enough.</a:t>
                      </a:r>
                    </a:p>
                    <a:p>
                      <a:r>
                        <a:rPr lang="en-NZ" sz="1400" i="1" dirty="0" smtClean="0"/>
                        <a:t>TA x no industry; Region by high level industry; national by detailed industry</a:t>
                      </a:r>
                      <a:endParaRPr lang="en-NZ" sz="1400" i="1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Closer</a:t>
                      </a:r>
                    </a:p>
                    <a:p>
                      <a:r>
                        <a:rPr lang="en-NZ" sz="1400" i="1" dirty="0" smtClean="0"/>
                        <a:t>(earnings)</a:t>
                      </a:r>
                      <a:endParaRPr lang="en-NZ" sz="1400" i="1" dirty="0"/>
                    </a:p>
                  </a:txBody>
                  <a:tcPr marL="91450" marR="91450" marT="45694" marB="45694"/>
                </a:tc>
              </a:tr>
              <a:tr h="578950"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Scale up to…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NGDP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Hopeless.</a:t>
                      </a:r>
                    </a:p>
                    <a:p>
                      <a:r>
                        <a:rPr lang="en-NZ" sz="1400" i="1" dirty="0" smtClean="0"/>
                        <a:t>National x medium level industry</a:t>
                      </a:r>
                      <a:endParaRPr lang="en-NZ" sz="1400" i="1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Right </a:t>
                      </a:r>
                      <a:r>
                        <a:rPr lang="en-NZ" sz="1400" i="1" dirty="0" smtClean="0"/>
                        <a:t>(GDP)</a:t>
                      </a:r>
                    </a:p>
                  </a:txBody>
                  <a:tcPr marL="91450" marR="91450" marT="45694" marB="45694"/>
                </a:tc>
              </a:tr>
              <a:tr h="578950"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Scale up to…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RGDP</a:t>
                      </a:r>
                      <a:endParaRPr lang="en-NZ" sz="1800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Too high level.</a:t>
                      </a:r>
                    </a:p>
                    <a:p>
                      <a:r>
                        <a:rPr lang="en-NZ" sz="1400" i="1" dirty="0" smtClean="0"/>
                        <a:t>Regional x high level industry</a:t>
                      </a:r>
                      <a:endParaRPr lang="en-NZ" sz="1400" i="1" dirty="0"/>
                    </a:p>
                  </a:txBody>
                  <a:tcPr marL="91450" marR="91450" marT="45694" marB="45694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Right </a:t>
                      </a:r>
                      <a:r>
                        <a:rPr lang="en-NZ" sz="1400" i="1" dirty="0" smtClean="0"/>
                        <a:t>(GDP)</a:t>
                      </a:r>
                      <a:endParaRPr lang="en-NZ" sz="1400" i="1" dirty="0"/>
                    </a:p>
                  </a:txBody>
                  <a:tcPr marL="91450" marR="91450" marT="45694" marB="45694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92050"/>
              </p:ext>
            </p:extLst>
          </p:nvPr>
        </p:nvGraphicFramePr>
        <p:xfrm>
          <a:off x="496888" y="5046663"/>
          <a:ext cx="8142287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435"/>
                <a:gridCol w="1451975"/>
                <a:gridCol w="3034305"/>
                <a:gridCol w="2035572"/>
              </a:tblGrid>
              <a:tr h="371475">
                <a:tc>
                  <a:txBody>
                    <a:bodyPr/>
                    <a:lstStyle/>
                    <a:p>
                      <a:endParaRPr lang="en-NZ" sz="1800" dirty="0"/>
                    </a:p>
                  </a:txBody>
                  <a:tcPr marL="91450" marR="91450" marT="45798" marB="45798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MTAGDP!</a:t>
                      </a:r>
                      <a:endParaRPr lang="en-NZ" sz="1800" dirty="0"/>
                    </a:p>
                  </a:txBody>
                  <a:tcPr marL="91450" marR="91450" marT="45798" marB="45798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Good</a:t>
                      </a:r>
                      <a:endParaRPr lang="en-NZ" sz="1800" dirty="0"/>
                    </a:p>
                  </a:txBody>
                  <a:tcPr marL="91450" marR="91450" marT="45798" marB="45798"/>
                </a:tc>
                <a:tc>
                  <a:txBody>
                    <a:bodyPr/>
                    <a:lstStyle/>
                    <a:p>
                      <a:r>
                        <a:rPr lang="en-NZ" sz="1800" dirty="0" smtClean="0"/>
                        <a:t>Right</a:t>
                      </a:r>
                      <a:endParaRPr lang="en-NZ" sz="1800" dirty="0"/>
                    </a:p>
                  </a:txBody>
                  <a:tcPr marL="91450" marR="91450" marT="45798" marB="45798"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3930650" y="4170363"/>
            <a:ext cx="665163" cy="698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5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38125"/>
            <a:ext cx="2801257" cy="795338"/>
          </a:xfrm>
        </p:spPr>
        <p:txBody>
          <a:bodyPr/>
          <a:lstStyle/>
          <a:p>
            <a:r>
              <a:rPr lang="en-NZ" dirty="0" smtClean="0"/>
              <a:t>Commuter correction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141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171" y="1494971"/>
            <a:ext cx="2111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LEED earnings data is published on basis of residence, not place of work.</a:t>
            </a:r>
          </a:p>
          <a:p>
            <a:endParaRPr lang="en-NZ" dirty="0"/>
          </a:p>
          <a:p>
            <a:r>
              <a:rPr lang="en-NZ" dirty="0" smtClean="0"/>
              <a:t>We corrected for this by moving a proportion of earnings based on residence-workplace averages in the 2013 census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0173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640050"/>
            <a:ext cx="8741398" cy="52749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Example results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2803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Evidence Monitoring and Governance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3624263" y="1134159"/>
            <a:ext cx="206692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Michael Bird</a:t>
            </a:r>
          </a:p>
          <a:p>
            <a:pPr algn="ctr"/>
            <a:r>
              <a:rPr lang="en-NZ" dirty="0" smtClean="0"/>
              <a:t>General Manager</a:t>
            </a:r>
            <a:endParaRPr lang="en-NZ" dirty="0"/>
          </a:p>
        </p:txBody>
      </p:sp>
      <p:grpSp>
        <p:nvGrpSpPr>
          <p:cNvPr id="11" name="Group 10"/>
          <p:cNvGrpSpPr/>
          <p:nvPr/>
        </p:nvGrpSpPr>
        <p:grpSpPr>
          <a:xfrm>
            <a:off x="5824538" y="2286000"/>
            <a:ext cx="3000375" cy="3256955"/>
            <a:chOff x="5824538" y="2286000"/>
            <a:chExt cx="3000375" cy="3256955"/>
          </a:xfrm>
        </p:grpSpPr>
        <p:sp>
          <p:nvSpPr>
            <p:cNvPr id="5" name="TextBox 4"/>
            <p:cNvSpPr txBox="1"/>
            <p:nvPr/>
          </p:nvSpPr>
          <p:spPr>
            <a:xfrm>
              <a:off x="6486525" y="2286000"/>
              <a:ext cx="1676400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noFill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/>
              </a:r>
              <a:br>
                <a:rPr lang="en-NZ" dirty="0" smtClean="0"/>
              </a:br>
              <a:r>
                <a:rPr lang="en-NZ" dirty="0" smtClean="0"/>
                <a:t>Sector Trends</a:t>
              </a:r>
              <a:br>
                <a:rPr lang="en-NZ" dirty="0" smtClean="0"/>
              </a:br>
              <a:endParaRPr lang="en-NZ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5988" y="3452812"/>
              <a:ext cx="2657475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noFill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/>
              </a:r>
              <a:br>
                <a:rPr lang="en-NZ" dirty="0" smtClean="0"/>
              </a:br>
              <a:r>
                <a:rPr lang="en-NZ" dirty="0" smtClean="0"/>
                <a:t>Labour Market Trends</a:t>
              </a:r>
              <a:br>
                <a:rPr lang="en-NZ" dirty="0" smtClean="0"/>
              </a:br>
              <a:endParaRPr lang="en-NZ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24538" y="4619625"/>
              <a:ext cx="3000375" cy="923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cap="rnd">
              <a:noFill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/>
              </a:r>
              <a:br>
                <a:rPr lang="en-NZ" dirty="0" smtClean="0"/>
              </a:br>
              <a:r>
                <a:rPr lang="en-NZ" dirty="0" smtClean="0"/>
                <a:t>Energy and Building Trends</a:t>
              </a:r>
              <a:br>
                <a:rPr lang="en-NZ" dirty="0" smtClean="0"/>
              </a:br>
              <a:endParaRPr lang="en-NZ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59919" y="2623066"/>
            <a:ext cx="1676400" cy="1827431"/>
            <a:chOff x="3309937" y="2623066"/>
            <a:chExt cx="1676400" cy="1827431"/>
          </a:xfrm>
        </p:grpSpPr>
        <p:sp>
          <p:nvSpPr>
            <p:cNvPr id="8" name="TextBox 7"/>
            <p:cNvSpPr txBox="1"/>
            <p:nvPr/>
          </p:nvSpPr>
          <p:spPr>
            <a:xfrm>
              <a:off x="3309937" y="2623066"/>
              <a:ext cx="167640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Research and Evaluation</a:t>
              </a:r>
              <a:endParaRPr lang="en-NZ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09937" y="3804166"/>
              <a:ext cx="167640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Research and Evaluation</a:t>
              </a:r>
              <a:endParaRPr lang="en-NZ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5300" y="3275826"/>
            <a:ext cx="16764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Monitoring and Governance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1839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5-11-23_15-26-4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" y="0"/>
            <a:ext cx="830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9" y="42055"/>
            <a:ext cx="7346096" cy="58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86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Tools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Git repository of data and R code:</a:t>
            </a:r>
          </a:p>
          <a:p>
            <a:endParaRPr lang="en-NZ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95" y="1538515"/>
            <a:ext cx="6898743" cy="435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61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" y="266701"/>
            <a:ext cx="9012626" cy="53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6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‘Trends’ teams roles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50" y="1033463"/>
            <a:ext cx="7886700" cy="2033587"/>
          </a:xfrm>
        </p:spPr>
        <p:txBody>
          <a:bodyPr/>
          <a:lstStyle/>
          <a:p>
            <a:r>
              <a:rPr lang="en-NZ" dirty="0" smtClean="0"/>
              <a:t>Official statistics production</a:t>
            </a:r>
          </a:p>
          <a:p>
            <a:pPr lvl="1"/>
            <a:r>
              <a:rPr lang="en-NZ" dirty="0" smtClean="0"/>
              <a:t>Tourism, energy, employment, housing</a:t>
            </a:r>
          </a:p>
          <a:p>
            <a:r>
              <a:rPr lang="en-NZ" dirty="0" smtClean="0"/>
              <a:t>Forecasting and modelling</a:t>
            </a:r>
          </a:p>
          <a:p>
            <a:r>
              <a:rPr lang="en-NZ" dirty="0" smtClean="0"/>
              <a:t>Synthesis, analysis and dissemination</a:t>
            </a:r>
          </a:p>
          <a:p>
            <a:r>
              <a:rPr lang="en-NZ" dirty="0" smtClean="0"/>
              <a:t>Support policy teams with analysis and data</a:t>
            </a:r>
          </a:p>
          <a:p>
            <a:r>
              <a:rPr lang="en-NZ" dirty="0" smtClean="0"/>
              <a:t>Manage funding and relations with Statistics New Zealand relating to data production:</a:t>
            </a:r>
          </a:p>
          <a:p>
            <a:pPr lvl="1"/>
            <a:r>
              <a:rPr lang="en-NZ" dirty="0"/>
              <a:t>Regional Gross Domestic Product</a:t>
            </a:r>
          </a:p>
          <a:p>
            <a:pPr lvl="1"/>
            <a:r>
              <a:rPr lang="en-NZ" dirty="0" smtClean="0"/>
              <a:t>Business Operations Survey</a:t>
            </a:r>
          </a:p>
          <a:p>
            <a:pPr lvl="1"/>
            <a:r>
              <a:rPr lang="en-NZ" dirty="0" smtClean="0"/>
              <a:t>Research and Development Survey</a:t>
            </a:r>
          </a:p>
          <a:p>
            <a:pPr lvl="1"/>
            <a:r>
              <a:rPr lang="en-NZ" dirty="0" smtClean="0"/>
              <a:t>International Travel and Migration</a:t>
            </a:r>
          </a:p>
          <a:p>
            <a:pPr lvl="1"/>
            <a:r>
              <a:rPr lang="en-NZ" dirty="0" smtClean="0"/>
              <a:t>Tourism Satellite Account</a:t>
            </a:r>
          </a:p>
          <a:p>
            <a:pPr lvl="1"/>
            <a:r>
              <a:rPr lang="en-NZ" dirty="0" smtClean="0"/>
              <a:t>Accommodation Survey</a:t>
            </a:r>
          </a:p>
        </p:txBody>
      </p:sp>
    </p:spTree>
    <p:extLst>
      <p:ext uri="{BB962C8B-B14F-4D97-AF65-F5344CB8AC3E}">
        <p14:creationId xmlns:p14="http://schemas.microsoft.com/office/powerpoint/2010/main" val="425803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4" y="19051"/>
            <a:ext cx="8352556" cy="590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83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An example analytical team - Sector Trends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409699"/>
            <a:ext cx="3956049" cy="4443413"/>
          </a:xfrm>
        </p:spPr>
        <p:txBody>
          <a:bodyPr/>
          <a:lstStyle/>
          <a:p>
            <a:r>
              <a:rPr lang="en-NZ" dirty="0" smtClean="0"/>
              <a:t>$ 5 million per year</a:t>
            </a:r>
          </a:p>
          <a:p>
            <a:r>
              <a:rPr lang="en-NZ" dirty="0" smtClean="0"/>
              <a:t>17 bodies</a:t>
            </a:r>
          </a:p>
          <a:p>
            <a:pPr lvl="1"/>
            <a:r>
              <a:rPr lang="en-NZ" dirty="0" smtClean="0"/>
              <a:t>Manager, staff, contractors</a:t>
            </a:r>
          </a:p>
          <a:p>
            <a:r>
              <a:rPr lang="en-NZ" dirty="0" smtClean="0"/>
              <a:t>Backgrounds in a range of quant fields</a:t>
            </a:r>
          </a:p>
          <a:p>
            <a:pPr lvl="1"/>
            <a:r>
              <a:rPr lang="en-NZ" dirty="0" smtClean="0"/>
              <a:t>applied statistics, psychology, computer science, ecology, genetics, computational biochemistry, …</a:t>
            </a:r>
          </a:p>
          <a:p>
            <a:pPr marL="0" indent="0">
              <a:buNone/>
            </a:pPr>
            <a:r>
              <a:rPr lang="en-NZ" dirty="0"/>
              <a:t>	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52513"/>
            <a:ext cx="45339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88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76201"/>
            <a:ext cx="8496300" cy="579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8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foshar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675" y="87314"/>
            <a:ext cx="7805746" cy="57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3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3" y="209550"/>
            <a:ext cx="8937676" cy="5676900"/>
          </a:xfrm>
          <a:prstGeom prst="rect">
            <a:avLst/>
          </a:prstGeom>
          <a:ln w="22225">
            <a:solidFill>
              <a:schemeClr val="bg1">
                <a:lumMod val="85000"/>
              </a:schemeClr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2250" y="238125"/>
            <a:ext cx="5273675" cy="795338"/>
          </a:xfrm>
          <a:solidFill>
            <a:schemeClr val="bg1">
              <a:lumMod val="95000"/>
              <a:alpha val="81000"/>
            </a:schemeClr>
          </a:solidFill>
        </p:spPr>
        <p:txBody>
          <a:bodyPr/>
          <a:lstStyle/>
          <a:p>
            <a:r>
              <a:rPr lang="en-NZ" dirty="0" smtClean="0"/>
              <a:t>Don’t let it become this….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0884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BIE PowerPoint Template">
  <a:themeElements>
    <a:clrScheme name="MBIE Colors">
      <a:dk1>
        <a:sysClr val="windowText" lastClr="000000"/>
      </a:dk1>
      <a:lt1>
        <a:sysClr val="window" lastClr="FFFFFF"/>
      </a:lt1>
      <a:dk2>
        <a:srgbClr val="00B5E2"/>
      </a:dk2>
      <a:lt2>
        <a:srgbClr val="97D700"/>
      </a:lt2>
      <a:accent1>
        <a:srgbClr val="FF6900"/>
      </a:accent1>
      <a:accent2>
        <a:srgbClr val="E51A92"/>
      </a:accent2>
      <a:accent3>
        <a:srgbClr val="753BBD"/>
      </a:accent3>
      <a:accent4>
        <a:srgbClr val="006272"/>
      </a:accent4>
      <a:accent5>
        <a:srgbClr val="4472C4"/>
      </a:accent5>
      <a:accent6>
        <a:srgbClr val="FBE122"/>
      </a:accent6>
      <a:hlink>
        <a:srgbClr val="898989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BIE PowerPoint Template.potx" id="{0B505938-027A-4AB6-BB83-B0440305870F}" vid="{1F059DED-8133-48B8-940A-1E25206A8B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MBIE PowerPoint Template</Template>
  <TotalTime>857</TotalTime>
  <Words>664</Words>
  <Application>Microsoft Office PowerPoint</Application>
  <PresentationFormat>On-screen Show (4:3)</PresentationFormat>
  <Paragraphs>144</Paragraphs>
  <Slides>33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MBIE PowerPoint Template</vt:lpstr>
      <vt:lpstr>High performance public sector analytics teams</vt:lpstr>
      <vt:lpstr>Today’s talk</vt:lpstr>
      <vt:lpstr>Evidence Monitoring and Governance</vt:lpstr>
      <vt:lpstr>‘Trends’ teams roles</vt:lpstr>
      <vt:lpstr>PowerPoint Presentation</vt:lpstr>
      <vt:lpstr>An example analytical team - Sector Trends</vt:lpstr>
      <vt:lpstr>PowerPoint Presentation</vt:lpstr>
      <vt:lpstr>PowerPoint Presentation</vt:lpstr>
      <vt:lpstr>Don’t let it become this….</vt:lpstr>
      <vt:lpstr>How to turn it into this?</vt:lpstr>
      <vt:lpstr>And this?</vt:lpstr>
      <vt:lpstr>PowerPoint Presentation</vt:lpstr>
      <vt:lpstr>PowerPoint Presentation</vt:lpstr>
      <vt:lpstr>PowerPoint Presentation</vt:lpstr>
      <vt:lpstr>Approach and tool chain</vt:lpstr>
      <vt:lpstr>The skillset 1 – statistical modelling and inference</vt:lpstr>
      <vt:lpstr>The skillset 2 – the 90% that’s not statistics</vt:lpstr>
      <vt:lpstr>Keys to success</vt:lpstr>
      <vt:lpstr>PowerPoint Presentation</vt:lpstr>
      <vt:lpstr>EMG quantitative training path</vt:lpstr>
      <vt:lpstr>Story 1 - forecasts</vt:lpstr>
      <vt:lpstr>PowerPoint Presentation</vt:lpstr>
      <vt:lpstr>PowerPoint Presentation</vt:lpstr>
      <vt:lpstr>Story 2 – modelled Territorial Authority GDP</vt:lpstr>
      <vt:lpstr>PowerPoint Presentation</vt:lpstr>
      <vt:lpstr>PowerPoint Presentation</vt:lpstr>
      <vt:lpstr>Methodology overview</vt:lpstr>
      <vt:lpstr>Commuter correction</vt:lpstr>
      <vt:lpstr>Example results</vt:lpstr>
      <vt:lpstr>PowerPoint Presentation</vt:lpstr>
      <vt:lpstr>PowerPoint Presentation</vt:lpstr>
      <vt:lpstr>Tools</vt:lpstr>
      <vt:lpstr>PowerPoint Presentation</vt:lpstr>
    </vt:vector>
  </TitlesOfParts>
  <Company>Ministry of Economic Development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Shiree Hart</dc:creator>
  <dc:description>Developed by www.allfields.co.nz for MBIE, contact shiree@allfields.co.nz if any questions</dc:description>
  <cp:lastModifiedBy>Peter Ellis (Wellington)</cp:lastModifiedBy>
  <cp:revision>51</cp:revision>
  <dcterms:created xsi:type="dcterms:W3CDTF">2013-09-29T22:43:55Z</dcterms:created>
  <dcterms:modified xsi:type="dcterms:W3CDTF">2016-10-25T22:20:14Z</dcterms:modified>
</cp:coreProperties>
</file>